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Source Sans Pr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SansPr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SourceSansPro-italic.fntdata"/><Relationship Id="rId27" Type="http://schemas.openxmlformats.org/officeDocument/2006/relationships/font" Target="fonts/SourceSans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Sans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b0fb8f8fa2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b0fb8f8fa2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b2395de43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b2395de43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b2395de43e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b2395de43e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b2395de43e_8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b2395de43e_8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b2395de43e_8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b2395de43e_8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aea7acfbe8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aea7acfbe8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b25cd09a2a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b25cd09a2a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aea7acfbe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aea7acfbe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b2395de43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b2395de43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aea7acfbe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aea7acfbe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b2395de43e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b2395de43e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b2395de43e_5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b2395de43e_5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aea7acfbe8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aea7acfbe8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b2395de43e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b2395de43e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aea7acfbe8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aea7acfbe8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13.png"/><Relationship Id="rId6" Type="http://schemas.openxmlformats.org/officeDocument/2006/relationships/image" Target="../media/image17.png"/><Relationship Id="rId7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Relationship Id="rId4" Type="http://schemas.openxmlformats.org/officeDocument/2006/relationships/image" Target="../media/image26.png"/><Relationship Id="rId5" Type="http://schemas.openxmlformats.org/officeDocument/2006/relationships/image" Target="../media/image23.png"/><Relationship Id="rId6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20.png"/><Relationship Id="rId5" Type="http://schemas.openxmlformats.org/officeDocument/2006/relationships/image" Target="../media/image14.png"/><Relationship Id="rId6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485875" y="264475"/>
            <a:ext cx="8520600" cy="20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latin typeface="Arial"/>
                <a:ea typeface="Arial"/>
                <a:cs typeface="Arial"/>
                <a:sym typeface="Arial"/>
              </a:rPr>
              <a:t>IBM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Case Study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Operations Management</a:t>
            </a:r>
            <a:endParaRPr sz="15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11700" y="2834125"/>
            <a:ext cx="8520600" cy="20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52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Final Presentation</a:t>
            </a:r>
            <a:endParaRPr sz="3852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89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8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Group 1:</a:t>
            </a:r>
            <a:endParaRPr sz="1884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8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Nehal Mishra (nm3637)</a:t>
            </a:r>
            <a:endParaRPr sz="1884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8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Parva Shah (pss9192)</a:t>
            </a:r>
            <a:endParaRPr sz="1884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8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Achal Shah (ads925)</a:t>
            </a:r>
            <a:endParaRPr sz="1884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84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Felipe Montoya (fm2324)</a:t>
            </a:r>
            <a:endParaRPr sz="1884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6737" y="583425"/>
            <a:ext cx="1590524" cy="69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2654124" cy="38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/>
        </p:nvSpPr>
        <p:spPr>
          <a:xfrm>
            <a:off x="166825" y="92675"/>
            <a:ext cx="6098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166825" y="37075"/>
            <a:ext cx="6468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</a:rPr>
              <a:t>5.1 </a:t>
            </a:r>
            <a:r>
              <a:rPr b="1" lang="en" sz="2300">
                <a:solidFill>
                  <a:schemeClr val="dk2"/>
                </a:solidFill>
              </a:rPr>
              <a:t>HR Management: </a:t>
            </a:r>
            <a:r>
              <a:rPr b="1" lang="en" sz="2300">
                <a:solidFill>
                  <a:schemeClr val="dk1"/>
                </a:solidFill>
              </a:rPr>
              <a:t>Impact</a:t>
            </a:r>
            <a:endParaRPr b="1" sz="2300">
              <a:solidFill>
                <a:schemeClr val="dk1"/>
              </a:solidFill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240950" y="648725"/>
            <a:ext cx="510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725" y="4267500"/>
            <a:ext cx="1975050" cy="32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 txBox="1"/>
          <p:nvPr/>
        </p:nvSpPr>
        <p:spPr>
          <a:xfrm>
            <a:off x="316025" y="2386400"/>
            <a:ext cx="7029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D9D2E9"/>
                </a:highlight>
              </a:rPr>
              <a:t>Where does IBM stand as an organization in the areas which affect human resource the most?</a:t>
            </a:r>
            <a:endParaRPr b="1" sz="1200">
              <a:highlight>
                <a:srgbClr val="D9D2E9"/>
              </a:highlight>
            </a:endParaRPr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25" y="2751925"/>
            <a:ext cx="3325500" cy="6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1225" y="2889675"/>
            <a:ext cx="3273150" cy="616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7312" y="3639787"/>
            <a:ext cx="3273125" cy="59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35050" y="3639775"/>
            <a:ext cx="3325501" cy="686397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/>
          <p:nvPr/>
        </p:nvSpPr>
        <p:spPr>
          <a:xfrm>
            <a:off x="2761025" y="4700900"/>
            <a:ext cx="421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Source-https://www.techrepublic.com/article/ibm-report-employees-say-they-have-a-lack-of-skills-support-and-transparency/</a:t>
            </a:r>
            <a:endParaRPr sz="6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https://www.digitaljournal.com/business/does-not-compete-the-decline-of-ibm/article</a:t>
            </a:r>
            <a:endParaRPr sz="6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316025" y="529675"/>
            <a:ext cx="7787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D9D2E9"/>
                </a:highlight>
              </a:rPr>
              <a:t>Overall impact of HR issues on IBM</a:t>
            </a:r>
            <a:endParaRPr b="1" sz="1200">
              <a:highlight>
                <a:srgbClr val="D9D2E9"/>
              </a:highlight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Lack of skilled labour in the manufacturing and blockchain department has led to significant customer service complaints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Since 2011 IBM workforce has a reduction of 35% due to lack of  internal </a:t>
            </a:r>
            <a:r>
              <a:rPr lang="en" sz="1200"/>
              <a:t>transparency</a:t>
            </a:r>
            <a:r>
              <a:rPr lang="en" sz="1200"/>
              <a:t> 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Severe Job cuts, layoffs along with poor job design strategies has led to 26% year-on-year decline in revenue.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Significant losses and lesser workforce has resulted in discontinuation of major IBM products like TradeLens and </a:t>
            </a:r>
            <a:r>
              <a:rPr lang="en" sz="1200"/>
              <a:t>Food Trust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Reduction in workforce has also resulted in a global shortage of IBM mainframes and semiconductors</a:t>
            </a:r>
            <a:endParaRPr sz="1200"/>
          </a:p>
        </p:txBody>
      </p:sp>
      <p:sp>
        <p:nvSpPr>
          <p:cNvPr id="171" name="Google Shape;171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72" name="Google Shape;172;p22"/>
          <p:cNvCxnSpPr/>
          <p:nvPr/>
        </p:nvCxnSpPr>
        <p:spPr>
          <a:xfrm flipH="1" rot="10800000">
            <a:off x="174775" y="499076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/>
          <p:nvPr/>
        </p:nvSpPr>
        <p:spPr>
          <a:xfrm>
            <a:off x="145575" y="29663"/>
            <a:ext cx="7986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5.2 HR Management: </a:t>
            </a:r>
            <a:r>
              <a:rPr b="1" lang="en" sz="2200">
                <a:solidFill>
                  <a:schemeClr val="dk1"/>
                </a:solidFill>
              </a:rPr>
              <a:t>Solutions &amp; R</a:t>
            </a:r>
            <a:r>
              <a:rPr b="1" lang="en" sz="2200">
                <a:solidFill>
                  <a:schemeClr val="dk1"/>
                </a:solidFill>
              </a:rPr>
              <a:t>ecommendations</a:t>
            </a:r>
            <a:endParaRPr b="1" sz="2200">
              <a:solidFill>
                <a:schemeClr val="dk1"/>
              </a:solidFill>
            </a:endParaRPr>
          </a:p>
        </p:txBody>
      </p:sp>
      <p:sp>
        <p:nvSpPr>
          <p:cNvPr id="178" name="Google Shape;178;p23"/>
          <p:cNvSpPr txBox="1"/>
          <p:nvPr/>
        </p:nvSpPr>
        <p:spPr>
          <a:xfrm>
            <a:off x="301425" y="981515"/>
            <a:ext cx="767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D9D2E9"/>
                </a:highlight>
              </a:rPr>
              <a:t>10 action areas of improvement:</a:t>
            </a:r>
            <a:endParaRPr b="1" sz="1200">
              <a:highlight>
                <a:srgbClr val="D9D2E9"/>
              </a:highlight>
            </a:endParaRPr>
          </a:p>
        </p:txBody>
      </p:sp>
      <p:sp>
        <p:nvSpPr>
          <p:cNvPr id="179" name="Google Shape;179;p23"/>
          <p:cNvSpPr txBox="1"/>
          <p:nvPr/>
        </p:nvSpPr>
        <p:spPr>
          <a:xfrm>
            <a:off x="7404250" y="2704713"/>
            <a:ext cx="1672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Continuous</a:t>
            </a:r>
            <a:r>
              <a:rPr b="1" lang="en" sz="900"/>
              <a:t> and </a:t>
            </a:r>
            <a:r>
              <a:rPr b="1" lang="en" sz="900"/>
              <a:t>transparent</a:t>
            </a:r>
            <a:r>
              <a:rPr b="1" lang="en" sz="900"/>
              <a:t> employee performance </a:t>
            </a:r>
            <a:r>
              <a:rPr b="1" lang="en" sz="900"/>
              <a:t>management</a:t>
            </a:r>
            <a:endParaRPr b="1" sz="900"/>
          </a:p>
        </p:txBody>
      </p:sp>
      <p:sp>
        <p:nvSpPr>
          <p:cNvPr id="180" name="Google Shape;180;p23"/>
          <p:cNvSpPr txBox="1"/>
          <p:nvPr/>
        </p:nvSpPr>
        <p:spPr>
          <a:xfrm>
            <a:off x="5563050" y="2806075"/>
            <a:ext cx="1795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Invest more on leadership</a:t>
            </a:r>
            <a:endParaRPr b="1" sz="1000"/>
          </a:p>
        </p:txBody>
      </p:sp>
      <p:sp>
        <p:nvSpPr>
          <p:cNvPr id="181" name="Google Shape;181;p23"/>
          <p:cNvSpPr txBox="1"/>
          <p:nvPr/>
        </p:nvSpPr>
        <p:spPr>
          <a:xfrm>
            <a:off x="4493250" y="2038000"/>
            <a:ext cx="1630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23"/>
          <p:cNvSpPr txBox="1"/>
          <p:nvPr/>
        </p:nvSpPr>
        <p:spPr>
          <a:xfrm>
            <a:off x="7583900" y="4294975"/>
            <a:ext cx="146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Pay for performance and skills</a:t>
            </a:r>
            <a:endParaRPr b="1" sz="900"/>
          </a:p>
        </p:txBody>
      </p:sp>
      <p:sp>
        <p:nvSpPr>
          <p:cNvPr id="183" name="Google Shape;183;p23"/>
          <p:cNvSpPr txBox="1"/>
          <p:nvPr/>
        </p:nvSpPr>
        <p:spPr>
          <a:xfrm>
            <a:off x="936160" y="4307096"/>
            <a:ext cx="1795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23"/>
          <p:cNvSpPr txBox="1"/>
          <p:nvPr/>
        </p:nvSpPr>
        <p:spPr>
          <a:xfrm>
            <a:off x="4900875" y="4376825"/>
            <a:ext cx="114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5" name="Google Shape;185;p23"/>
          <p:cNvSpPr txBox="1"/>
          <p:nvPr/>
        </p:nvSpPr>
        <p:spPr>
          <a:xfrm>
            <a:off x="5407798" y="4528150"/>
            <a:ext cx="2106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Strategic sourcing of new talent</a:t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6" name="Google Shape;18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2750" y="1418312"/>
            <a:ext cx="1145100" cy="1153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3575" y="1806402"/>
            <a:ext cx="1397399" cy="99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11600" y="3305025"/>
            <a:ext cx="1057801" cy="99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0" name="Google Shape;190;p23"/>
          <p:cNvCxnSpPr/>
          <p:nvPr/>
        </p:nvCxnSpPr>
        <p:spPr>
          <a:xfrm flipH="1" rot="10800000">
            <a:off x="174775" y="484232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3"/>
          <p:cNvSpPr txBox="1"/>
          <p:nvPr/>
        </p:nvSpPr>
        <p:spPr>
          <a:xfrm>
            <a:off x="301425" y="1432375"/>
            <a:ext cx="46491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Continuous</a:t>
            </a:r>
            <a:r>
              <a:rPr lang="en" sz="1200"/>
              <a:t> and transparent employee performance 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Invest more on leadership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Develop and use capabilities in agile and design thinking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Pay for performance and skills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Continuously build skills in workflow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Design intentional experience for employees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Modernize HR portfolio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Apply data driven insights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Reorientation and reskilling of HR business partner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Strategic sourcing of new talent </a:t>
            </a:r>
            <a:endParaRPr sz="1200"/>
          </a:p>
        </p:txBody>
      </p:sp>
      <p:pic>
        <p:nvPicPr>
          <p:cNvPr id="192" name="Google Shape;19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8249" y="3305017"/>
            <a:ext cx="1145100" cy="1150208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3"/>
          <p:cNvSpPr txBox="1"/>
          <p:nvPr/>
        </p:nvSpPr>
        <p:spPr>
          <a:xfrm>
            <a:off x="5984100" y="981513"/>
            <a:ext cx="268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D9D2E9"/>
                </a:highlight>
              </a:rPr>
              <a:t>Major Impact</a:t>
            </a:r>
            <a:endParaRPr b="1" sz="1200">
              <a:highlight>
                <a:srgbClr val="D9D2E9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idx="4294967295" type="title"/>
          </p:nvPr>
        </p:nvSpPr>
        <p:spPr>
          <a:xfrm>
            <a:off x="132749" y="36312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6. </a:t>
            </a:r>
            <a:r>
              <a:rPr lang="en" sz="2300">
                <a:latin typeface="Arial"/>
                <a:ea typeface="Arial"/>
                <a:cs typeface="Arial"/>
                <a:sym typeface="Arial"/>
              </a:rPr>
              <a:t>Supply Chain &amp; Sustainability: </a:t>
            </a:r>
            <a:r>
              <a:rPr lang="en"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Analysis  </a:t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>
            <a:off x="157525" y="642100"/>
            <a:ext cx="5773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24"/>
          <p:cNvSpPr txBox="1"/>
          <p:nvPr/>
        </p:nvSpPr>
        <p:spPr>
          <a:xfrm>
            <a:off x="157525" y="503500"/>
            <a:ext cx="8901300" cy="4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highlight>
                  <a:srgbClr val="FFFFFF"/>
                </a:highlight>
              </a:rPr>
              <a:t>IBM has a </a:t>
            </a:r>
            <a:r>
              <a:rPr b="1" lang="en" sz="1100">
                <a:solidFill>
                  <a:schemeClr val="accent1"/>
                </a:solidFill>
                <a:highlight>
                  <a:srgbClr val="FFFFFF"/>
                </a:highlight>
              </a:rPr>
              <a:t>global and a very complex supply chai</a:t>
            </a:r>
            <a:r>
              <a:rPr lang="en" sz="1100">
                <a:solidFill>
                  <a:schemeClr val="accent1"/>
                </a:solidFill>
                <a:highlight>
                  <a:srgbClr val="FFFFFF"/>
                </a:highlight>
              </a:rPr>
              <a:t>n where the focus is </a:t>
            </a:r>
            <a:r>
              <a:rPr lang="en" sz="1100">
                <a:solidFill>
                  <a:srgbClr val="161616"/>
                </a:solidFill>
              </a:rPr>
              <a:t>on selling hardware, middleware and softwares all over the world along with its blockchain technology.</a:t>
            </a:r>
            <a:endParaRPr sz="1100">
              <a:solidFill>
                <a:srgbClr val="16161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>
                <a:solidFill>
                  <a:schemeClr val="dk2"/>
                </a:solidFill>
              </a:rPr>
              <a:t>From the six major sourcing strategies IBM has adopted the </a:t>
            </a:r>
            <a:r>
              <a:rPr i="1" lang="en" sz="1100">
                <a:solidFill>
                  <a:schemeClr val="dk2"/>
                </a:solidFill>
              </a:rPr>
              <a:t>“Many Suppliers”</a:t>
            </a:r>
            <a:r>
              <a:rPr lang="en" sz="1100">
                <a:solidFill>
                  <a:schemeClr val="dk2"/>
                </a:solidFill>
              </a:rPr>
              <a:t> sourcing strategy</a:t>
            </a:r>
            <a:endParaRPr sz="1100">
              <a:solidFill>
                <a:schemeClr val="accent1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●"/>
            </a:pPr>
            <a:r>
              <a:rPr lang="en" sz="1100">
                <a:solidFill>
                  <a:srgbClr val="161616"/>
                </a:solidFill>
                <a:highlight>
                  <a:schemeClr val="lt1"/>
                </a:highlight>
              </a:rPr>
              <a:t>IBM has 14,000 suppliers and 282,100 employees in about 100 countries</a:t>
            </a:r>
            <a:endParaRPr sz="1100">
              <a:solidFill>
                <a:schemeClr val="accent1"/>
              </a:solidFill>
              <a:highlight>
                <a:srgbClr val="FFFFFF"/>
              </a:highlight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Times New Roman"/>
              <a:buChar char="●"/>
            </a:pPr>
            <a:r>
              <a:rPr lang="en" sz="1100">
                <a:solidFill>
                  <a:schemeClr val="accent1"/>
                </a:solidFill>
                <a:highlight>
                  <a:srgbClr val="FFFFFF"/>
                </a:highlight>
              </a:rPr>
              <a:t>IBM </a:t>
            </a:r>
            <a:r>
              <a:rPr i="1" lang="en" sz="1100">
                <a:solidFill>
                  <a:schemeClr val="accent1"/>
                </a:solidFill>
                <a:highlight>
                  <a:srgbClr val="FFFFFF"/>
                </a:highlight>
              </a:rPr>
              <a:t>Supply chain</a:t>
            </a:r>
            <a:r>
              <a:rPr lang="en" sz="1100">
                <a:solidFill>
                  <a:schemeClr val="accent1"/>
                </a:solidFill>
                <a:highlight>
                  <a:srgbClr val="FFFFFF"/>
                </a:highlight>
              </a:rPr>
              <a:t> operates in a </a:t>
            </a:r>
            <a:r>
              <a:rPr b="1" i="1" lang="en" sz="1100">
                <a:solidFill>
                  <a:schemeClr val="accent1"/>
                </a:solidFill>
                <a:highlight>
                  <a:srgbClr val="FFFFFF"/>
                </a:highlight>
              </a:rPr>
              <a:t>hybrid model</a:t>
            </a:r>
            <a:r>
              <a:rPr lang="en" sz="1100">
                <a:solidFill>
                  <a:schemeClr val="accent1"/>
                </a:solidFill>
                <a:highlight>
                  <a:srgbClr val="FFFFFF"/>
                </a:highlight>
              </a:rPr>
              <a:t> which consists of build-to-plan and build-to-order</a:t>
            </a:r>
            <a:endParaRPr sz="1100">
              <a:solidFill>
                <a:srgbClr val="161616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100"/>
              <a:buFont typeface="Times New Roman"/>
              <a:buChar char="●"/>
            </a:pPr>
            <a:r>
              <a:rPr lang="en" sz="1100">
                <a:solidFill>
                  <a:srgbClr val="161616"/>
                </a:solidFill>
              </a:rPr>
              <a:t>The use of data analytics and advanced technologies makes IBM one of the world’s greenest companies and their </a:t>
            </a:r>
            <a:r>
              <a:rPr i="1" lang="en" sz="1100">
                <a:solidFill>
                  <a:srgbClr val="161616"/>
                </a:solidFill>
              </a:rPr>
              <a:t>data centres are most efficient and use 50% less energy</a:t>
            </a:r>
            <a:r>
              <a:rPr lang="en" sz="1100">
                <a:solidFill>
                  <a:srgbClr val="161616"/>
                </a:solidFill>
              </a:rPr>
              <a:t> than other companies</a:t>
            </a:r>
            <a:endParaRPr sz="1100">
              <a:solidFill>
                <a:srgbClr val="161616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highlight>
                  <a:srgbClr val="D9D2E9"/>
                </a:highlight>
              </a:rPr>
              <a:t>Quality &amp; Sustainability:</a:t>
            </a:r>
            <a:r>
              <a:rPr b="1" lang="en" sz="1100">
                <a:solidFill>
                  <a:schemeClr val="dk2"/>
                </a:solidFill>
              </a:rPr>
              <a:t> </a:t>
            </a:r>
            <a:endParaRPr b="1" sz="1100">
              <a:solidFill>
                <a:schemeClr val="dk2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>
                <a:solidFill>
                  <a:schemeClr val="dk2"/>
                </a:solidFill>
              </a:rPr>
              <a:t>ISO 14001 Environmental Management </a:t>
            </a:r>
            <a:endParaRPr sz="1100">
              <a:solidFill>
                <a:schemeClr val="dk2"/>
              </a:solidFill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Times New Roman"/>
              <a:buChar char="●"/>
            </a:pPr>
            <a:r>
              <a:rPr lang="en" sz="1100">
                <a:solidFill>
                  <a:schemeClr val="dk2"/>
                </a:solidFill>
              </a:rPr>
              <a:t>ISO 50001 Energy Management Systems</a:t>
            </a:r>
            <a:br>
              <a:rPr lang="en" sz="1100">
                <a:solidFill>
                  <a:srgbClr val="161616"/>
                </a:solidFill>
              </a:rPr>
            </a:br>
            <a:r>
              <a:rPr lang="en" sz="1100">
                <a:solidFill>
                  <a:srgbClr val="161616"/>
                </a:solidFill>
                <a:highlight>
                  <a:schemeClr val="lt1"/>
                </a:highlight>
              </a:rPr>
              <a:t> </a:t>
            </a:r>
            <a:endParaRPr sz="1100">
              <a:solidFill>
                <a:srgbClr val="161616"/>
              </a:solidFill>
              <a:highlight>
                <a:schemeClr val="lt1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61616"/>
              </a:solidFill>
              <a:highlight>
                <a:srgbClr val="D9D2E9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61616"/>
                </a:solidFill>
                <a:highlight>
                  <a:srgbClr val="D9D2E9"/>
                </a:highlight>
              </a:rPr>
              <a:t>3 Key Issues in supply chain management due to  </a:t>
            </a:r>
            <a:r>
              <a:rPr b="1" lang="en" sz="1100">
                <a:solidFill>
                  <a:schemeClr val="dk2"/>
                </a:solidFill>
                <a:highlight>
                  <a:srgbClr val="D9D2E9"/>
                </a:highlight>
              </a:rPr>
              <a:t>decentralized structure across IBM’s many branches</a:t>
            </a:r>
            <a:r>
              <a:rPr lang="en" sz="1100">
                <a:solidFill>
                  <a:srgbClr val="161616"/>
                </a:solidFill>
                <a:highlight>
                  <a:srgbClr val="D9D2E9"/>
                </a:highlight>
              </a:rPr>
              <a:t>:</a:t>
            </a:r>
            <a:endParaRPr sz="1100">
              <a:solidFill>
                <a:srgbClr val="161616"/>
              </a:solidFill>
              <a:highlight>
                <a:srgbClr val="D9D2E9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61616"/>
              </a:solidFill>
              <a:highlight>
                <a:schemeClr val="lt1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61616"/>
              </a:solidFill>
              <a:highlight>
                <a:schemeClr val="lt1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61616"/>
              </a:solidFill>
              <a:highlight>
                <a:schemeClr val="lt1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01" name="Google Shape;201;p24"/>
          <p:cNvSpPr txBox="1"/>
          <p:nvPr/>
        </p:nvSpPr>
        <p:spPr>
          <a:xfrm>
            <a:off x="365975" y="3377388"/>
            <a:ext cx="46218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Roles and responsibilities not clearly defined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AutoNum type="arabicPeriod"/>
            </a:pPr>
            <a:r>
              <a:rPr lang="en" sz="1100">
                <a:solidFill>
                  <a:schemeClr val="dk2"/>
                </a:solidFill>
              </a:rPr>
              <a:t>Direct Managers in different locations from team resulting in communication problems</a:t>
            </a:r>
            <a:endParaRPr sz="11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AutoNum type="arabicPeriod"/>
            </a:pPr>
            <a:r>
              <a:rPr lang="en" sz="1100">
                <a:solidFill>
                  <a:schemeClr val="dk2"/>
                </a:solidFill>
              </a:rPr>
              <a:t>Lack of communication between different layers of management resulting in issues taking a very long time to be addressed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02" name="Google Shape;202;p24"/>
          <p:cNvSpPr/>
          <p:nvPr/>
        </p:nvSpPr>
        <p:spPr>
          <a:xfrm>
            <a:off x="5100913" y="3775300"/>
            <a:ext cx="1106700" cy="38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4" name="Google Shape;20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750" y="2361088"/>
            <a:ext cx="789709" cy="57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4349" y="2377612"/>
            <a:ext cx="850089" cy="41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6" name="Google Shape;206;p24"/>
          <p:cNvCxnSpPr/>
          <p:nvPr/>
        </p:nvCxnSpPr>
        <p:spPr>
          <a:xfrm flipH="1" rot="10800000">
            <a:off x="174775" y="499076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24"/>
          <p:cNvSpPr txBox="1"/>
          <p:nvPr/>
        </p:nvSpPr>
        <p:spPr>
          <a:xfrm>
            <a:off x="6478825" y="3726125"/>
            <a:ext cx="25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11111"/>
                </a:solidFill>
              </a:rPr>
              <a:t>“Lack of Agility”</a:t>
            </a:r>
            <a:endParaRPr b="1">
              <a:solidFill>
                <a:srgbClr val="11111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/>
        </p:nvSpPr>
        <p:spPr>
          <a:xfrm>
            <a:off x="166825" y="92675"/>
            <a:ext cx="6098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3" name="Google Shape;213;p25"/>
          <p:cNvSpPr txBox="1"/>
          <p:nvPr/>
        </p:nvSpPr>
        <p:spPr>
          <a:xfrm>
            <a:off x="166825" y="37075"/>
            <a:ext cx="8667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2"/>
                </a:solidFill>
              </a:rPr>
              <a:t>6.1 </a:t>
            </a:r>
            <a:r>
              <a:rPr b="1" lang="en" sz="2100">
                <a:solidFill>
                  <a:schemeClr val="dk2"/>
                </a:solidFill>
              </a:rPr>
              <a:t>Supply chain &amp; Sustainability: </a:t>
            </a:r>
            <a:r>
              <a:rPr b="1" lang="en" sz="2100">
                <a:solidFill>
                  <a:schemeClr val="dk1"/>
                </a:solidFill>
              </a:rPr>
              <a:t>Impact  </a:t>
            </a:r>
            <a:endParaRPr b="1" sz="2100">
              <a:solidFill>
                <a:schemeClr val="dk1"/>
              </a:solidFill>
            </a:endParaRPr>
          </a:p>
        </p:txBody>
      </p:sp>
      <p:sp>
        <p:nvSpPr>
          <p:cNvPr id="214" name="Google Shape;214;p25"/>
          <p:cNvSpPr txBox="1"/>
          <p:nvPr/>
        </p:nvSpPr>
        <p:spPr>
          <a:xfrm>
            <a:off x="289075" y="764000"/>
            <a:ext cx="721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2"/>
                </a:solidFill>
                <a:highlight>
                  <a:srgbClr val="D9D2E9"/>
                </a:highlight>
              </a:rPr>
              <a:t>Overall impact of Supply Chain management issues on IBM</a:t>
            </a:r>
            <a:endParaRPr b="1" sz="1200">
              <a:solidFill>
                <a:schemeClr val="dk2"/>
              </a:solidFill>
              <a:highlight>
                <a:srgbClr val="D9D2E9"/>
              </a:highlight>
            </a:endParaRPr>
          </a:p>
        </p:txBody>
      </p:sp>
      <p:sp>
        <p:nvSpPr>
          <p:cNvPr id="215" name="Google Shape;215;p25"/>
          <p:cNvSpPr txBox="1"/>
          <p:nvPr/>
        </p:nvSpPr>
        <p:spPr>
          <a:xfrm>
            <a:off x="289075" y="1133300"/>
            <a:ext cx="4426200" cy="4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IBM doesn’t make it to the list of top 15 companies with best CSR policy and more than 73% millennials prefer working for a company with great CSR policies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161616"/>
                </a:solidFill>
              </a:rPr>
              <a:t>IBM is also facing 5 key supply chain challenges which are </a:t>
            </a:r>
            <a:r>
              <a:rPr b="1" lang="en" sz="1200">
                <a:solidFill>
                  <a:srgbClr val="161616"/>
                </a:solidFill>
              </a:rPr>
              <a:t>Cost containment</a:t>
            </a:r>
            <a:r>
              <a:rPr lang="en" sz="1200">
                <a:solidFill>
                  <a:srgbClr val="161616"/>
                </a:solidFill>
              </a:rPr>
              <a:t>, </a:t>
            </a:r>
            <a:r>
              <a:rPr b="1" lang="en" sz="1200">
                <a:solidFill>
                  <a:srgbClr val="161616"/>
                </a:solidFill>
              </a:rPr>
              <a:t>Risk</a:t>
            </a:r>
            <a:r>
              <a:rPr lang="en" sz="1200">
                <a:solidFill>
                  <a:srgbClr val="161616"/>
                </a:solidFill>
              </a:rPr>
              <a:t>, </a:t>
            </a:r>
            <a:r>
              <a:rPr b="1" lang="en" sz="1200">
                <a:solidFill>
                  <a:srgbClr val="161616"/>
                </a:solidFill>
              </a:rPr>
              <a:t>Customer Intimacy</a:t>
            </a:r>
            <a:r>
              <a:rPr lang="en" sz="1200">
                <a:solidFill>
                  <a:srgbClr val="161616"/>
                </a:solidFill>
              </a:rPr>
              <a:t>, </a:t>
            </a:r>
            <a:r>
              <a:rPr b="1" lang="en" sz="1200">
                <a:solidFill>
                  <a:srgbClr val="161616"/>
                </a:solidFill>
              </a:rPr>
              <a:t>Visibility</a:t>
            </a:r>
            <a:r>
              <a:rPr lang="en" sz="1200">
                <a:solidFill>
                  <a:srgbClr val="161616"/>
                </a:solidFill>
              </a:rPr>
              <a:t> and </a:t>
            </a:r>
            <a:r>
              <a:rPr b="1" lang="en" sz="1200">
                <a:solidFill>
                  <a:srgbClr val="161616"/>
                </a:solidFill>
              </a:rPr>
              <a:t>Globalization</a:t>
            </a:r>
            <a:endParaRPr b="1" sz="1200">
              <a:solidFill>
                <a:srgbClr val="161616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TradeLens, which was launched in 2018 to remove inconsistencies in supply chain data in shipping industry, is shutting down in 2023 Q1</a:t>
            </a:r>
            <a:endParaRPr sz="1200">
              <a:solidFill>
                <a:schemeClr val="dk2"/>
              </a:solidFill>
            </a:endParaRPr>
          </a:p>
          <a:p>
            <a:pPr indent="-3048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 sz="1200">
                <a:solidFill>
                  <a:schemeClr val="dk2"/>
                </a:solidFill>
              </a:rPr>
              <a:t>Lack of technical knowledge to understand blockchain technology</a:t>
            </a:r>
            <a:endParaRPr sz="1200">
              <a:solidFill>
                <a:schemeClr val="dk2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b="1" lang="en" sz="1200">
                <a:solidFill>
                  <a:schemeClr val="dk2"/>
                </a:solidFill>
              </a:rPr>
              <a:t>Farmer Connect</a:t>
            </a:r>
            <a:r>
              <a:rPr lang="en" sz="1200">
                <a:solidFill>
                  <a:schemeClr val="dk2"/>
                </a:solidFill>
              </a:rPr>
              <a:t> &amp; Sustainability blockchain-based certification does not have the desired impact in market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216" name="Google Shape;2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8350" y="863800"/>
            <a:ext cx="3744300" cy="3415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7" name="Google Shape;217;p2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8" name="Google Shape;218;p25"/>
          <p:cNvCxnSpPr/>
          <p:nvPr/>
        </p:nvCxnSpPr>
        <p:spPr>
          <a:xfrm flipH="1" rot="10800000">
            <a:off x="174775" y="476810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25"/>
          <p:cNvSpPr txBox="1"/>
          <p:nvPr/>
        </p:nvSpPr>
        <p:spPr>
          <a:xfrm>
            <a:off x="5218400" y="4436050"/>
            <a:ext cx="3945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2"/>
                </a:solidFill>
              </a:rPr>
              <a:t>Source:https://enterpriseresilienceblog.typepad.com/enterprise_resilience_man/2011/04/ibms-top-five-supply-chain-challenges.html</a:t>
            </a:r>
            <a:endParaRPr sz="5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207791" y="29389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3043"/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6.2 Supply chain and Sustainability</a:t>
            </a:r>
            <a:r>
              <a:rPr lang="en" sz="23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Solutions &amp; Recommendations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3043"/>
              <a:buNone/>
            </a:pPr>
            <a:r>
              <a:t/>
            </a:r>
            <a:endParaRPr sz="2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26"/>
          <p:cNvSpPr txBox="1"/>
          <p:nvPr/>
        </p:nvSpPr>
        <p:spPr>
          <a:xfrm>
            <a:off x="549300" y="593600"/>
            <a:ext cx="4627500" cy="40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000">
                <a:solidFill>
                  <a:schemeClr val="dk2"/>
                </a:solidFill>
              </a:rPr>
              <a:t>Focus on </a:t>
            </a:r>
            <a:r>
              <a:rPr b="1" lang="en" sz="1000">
                <a:solidFill>
                  <a:schemeClr val="dk2"/>
                </a:solidFill>
              </a:rPr>
              <a:t>CPFR i.e. Collaborative Planning, Forecasting, and Replenishment</a:t>
            </a:r>
            <a:r>
              <a:rPr lang="en" sz="1000">
                <a:solidFill>
                  <a:schemeClr val="dk2"/>
                </a:solidFill>
              </a:rPr>
              <a:t> resulting in faster Response Time and better collaboration. Reduces Bullwhip Effect as well 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rabicPeriod"/>
            </a:pPr>
            <a:r>
              <a:rPr lang="en" sz="1000">
                <a:solidFill>
                  <a:schemeClr val="dk2"/>
                </a:solidFill>
              </a:rPr>
              <a:t>Business relations with suppliers only in they follow sustainability laws and maintain  ethical behavior towards the environment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rabicPeriod"/>
            </a:pPr>
            <a:r>
              <a:rPr lang="en" sz="1000">
                <a:solidFill>
                  <a:schemeClr val="dk2"/>
                </a:solidFill>
              </a:rPr>
              <a:t>W.r.t Blockchain and supply chain:</a:t>
            </a:r>
            <a:endParaRPr sz="1000">
              <a:solidFill>
                <a:schemeClr val="dk2"/>
              </a:solidFill>
            </a:endParaRPr>
          </a:p>
          <a:p>
            <a:pPr indent="-2921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en" sz="1000">
                <a:solidFill>
                  <a:schemeClr val="dk2"/>
                </a:solidFill>
              </a:rPr>
              <a:t>Improve scalability issues</a:t>
            </a:r>
            <a:endParaRPr sz="1000">
              <a:solidFill>
                <a:schemeClr val="dk2"/>
              </a:solidFill>
            </a:endParaRPr>
          </a:p>
          <a:p>
            <a:pPr indent="-2921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en" sz="1000">
                <a:solidFill>
                  <a:schemeClr val="dk2"/>
                </a:solidFill>
              </a:rPr>
              <a:t>Reduce transaction costs</a:t>
            </a:r>
            <a:endParaRPr sz="1000">
              <a:solidFill>
                <a:schemeClr val="dk2"/>
              </a:solidFill>
            </a:endParaRPr>
          </a:p>
          <a:p>
            <a:pPr indent="-2921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en" sz="1000">
                <a:solidFill>
                  <a:schemeClr val="dk2"/>
                </a:solidFill>
              </a:rPr>
              <a:t>Ensure all partners have technical knowledge to use and support blockchain technology</a:t>
            </a:r>
            <a:endParaRPr sz="1000">
              <a:solidFill>
                <a:schemeClr val="dk2"/>
              </a:solidFill>
            </a:endParaRPr>
          </a:p>
          <a:p>
            <a:pPr indent="-2921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en" sz="1000">
                <a:solidFill>
                  <a:schemeClr val="dk2"/>
                </a:solidFill>
              </a:rPr>
              <a:t>Address privacy concerns</a:t>
            </a:r>
            <a:endParaRPr sz="1000">
              <a:solidFill>
                <a:schemeClr val="dk2"/>
              </a:solidFill>
            </a:endParaRPr>
          </a:p>
          <a:p>
            <a:pPr indent="-2921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en" sz="1000">
                <a:solidFill>
                  <a:schemeClr val="dk2"/>
                </a:solidFill>
              </a:rPr>
              <a:t>Improve industry collaboration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rabicPeriod"/>
            </a:pPr>
            <a:r>
              <a:rPr b="1" lang="en" sz="1000">
                <a:solidFill>
                  <a:schemeClr val="dk2"/>
                </a:solidFill>
              </a:rPr>
              <a:t>Emphasize sustainability practices</a:t>
            </a:r>
            <a:r>
              <a:rPr lang="en" sz="1000">
                <a:solidFill>
                  <a:schemeClr val="dk2"/>
                </a:solidFill>
              </a:rPr>
              <a:t> in supply chain ,leadership and employee assessments, and investment criteria and encourage </a:t>
            </a:r>
            <a:r>
              <a:rPr b="1" lang="en" sz="1000">
                <a:solidFill>
                  <a:schemeClr val="dk2"/>
                </a:solidFill>
              </a:rPr>
              <a:t>collaborating with customers</a:t>
            </a:r>
            <a:r>
              <a:rPr lang="en" sz="1000">
                <a:solidFill>
                  <a:schemeClr val="dk2"/>
                </a:solidFill>
              </a:rPr>
              <a:t> over sustainability practices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AutoNum type="arabicPeriod"/>
            </a:pPr>
            <a:r>
              <a:rPr lang="en" sz="1000">
                <a:solidFill>
                  <a:schemeClr val="dk2"/>
                </a:solidFill>
              </a:rPr>
              <a:t>While using AI and advanced analytics try and ensure there is a </a:t>
            </a:r>
            <a:r>
              <a:rPr b="1" lang="en" sz="1000">
                <a:solidFill>
                  <a:schemeClr val="dk2"/>
                </a:solidFill>
              </a:rPr>
              <a:t>standardized procedure employees</a:t>
            </a:r>
            <a:r>
              <a:rPr lang="en" sz="1000">
                <a:solidFill>
                  <a:schemeClr val="dk2"/>
                </a:solidFill>
              </a:rPr>
              <a:t> can follow globally for quick decision making </a:t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227" name="Google Shape;227;p26"/>
          <p:cNvPicPr preferRelativeResize="0"/>
          <p:nvPr/>
        </p:nvPicPr>
        <p:blipFill rotWithShape="1">
          <a:blip r:embed="rId3">
            <a:alphaModFix/>
          </a:blip>
          <a:srcRect b="-3659" l="1460" r="-1459" t="3660"/>
          <a:stretch/>
        </p:blipFill>
        <p:spPr>
          <a:xfrm>
            <a:off x="5706375" y="722900"/>
            <a:ext cx="2849900" cy="38957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228" name="Google Shape;228;p26"/>
          <p:cNvCxnSpPr/>
          <p:nvPr/>
        </p:nvCxnSpPr>
        <p:spPr>
          <a:xfrm>
            <a:off x="174775" y="503666"/>
            <a:ext cx="8797200" cy="54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26"/>
          <p:cNvSpPr txBox="1"/>
          <p:nvPr/>
        </p:nvSpPr>
        <p:spPr>
          <a:xfrm>
            <a:off x="5683075" y="4500875"/>
            <a:ext cx="289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2"/>
                </a:solidFill>
              </a:rPr>
              <a:t>Source:https://www.ibm.com/downloads/cas/1BYY6VEM</a:t>
            </a:r>
            <a:endParaRPr sz="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/>
          <p:nvPr>
            <p:ph type="title"/>
          </p:nvPr>
        </p:nvSpPr>
        <p:spPr>
          <a:xfrm>
            <a:off x="203135" y="57029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7. </a:t>
            </a:r>
            <a:r>
              <a:rPr lang="en" sz="2300">
                <a:latin typeface="Arial"/>
                <a:ea typeface="Arial"/>
                <a:cs typeface="Arial"/>
                <a:sym typeface="Arial"/>
              </a:rPr>
              <a:t>Conclusion</a:t>
            </a:r>
            <a:endParaRPr sz="2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7"/>
          <p:cNvSpPr txBox="1"/>
          <p:nvPr>
            <p:ph idx="1" type="body"/>
          </p:nvPr>
        </p:nvSpPr>
        <p:spPr>
          <a:xfrm>
            <a:off x="348200" y="913725"/>
            <a:ext cx="407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Service &amp; Process Strategy:</a:t>
            </a:r>
            <a:r>
              <a:rPr b="1"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Is recommended more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training of existing system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administrators</a:t>
            </a: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 and hiring more administrators, flexibility, partnerships with more organizations and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offering customization</a:t>
            </a:r>
            <a:endParaRPr b="1" sz="11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1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LEAN Management &amp; Agile</a:t>
            </a:r>
            <a:r>
              <a:rPr b="1" lang="en" sz="11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1"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b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IBM is highly decentralized -and usually- asynchronous in agile practices across every service: IBM Consulting, IBM Software and IBM Infrastructure, Simpler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®</a:t>
            </a: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 and Agile teams needs to apply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scalability </a:t>
            </a: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to coordinate as a whole using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SoS</a:t>
            </a:r>
            <a:endParaRPr sz="11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37" name="Google Shape;237;p27"/>
          <p:cNvCxnSpPr/>
          <p:nvPr/>
        </p:nvCxnSpPr>
        <p:spPr>
          <a:xfrm flipH="1" rot="10800000">
            <a:off x="174775" y="491654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27"/>
          <p:cNvSpPr txBox="1"/>
          <p:nvPr>
            <p:ph idx="1" type="body"/>
          </p:nvPr>
        </p:nvSpPr>
        <p:spPr>
          <a:xfrm>
            <a:off x="4423100" y="902850"/>
            <a:ext cx="407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HR Management</a:t>
            </a:r>
            <a:r>
              <a:rPr b="1" lang="en" sz="11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1"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IBM should focus on improving work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measurement strategies</a:t>
            </a: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, invest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more in leadership</a:t>
            </a: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, hire employees more strategically, improve ergonomics and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workspaces within the organization</a:t>
            </a: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, try implementing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people analytics</a:t>
            </a: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 to improve workflow and lastly pay the employees based on their performance</a:t>
            </a:r>
            <a:b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1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Supply Chain &amp; Sustainability:</a:t>
            </a:r>
            <a:endParaRPr sz="11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Focus should be on making sustainability a </a:t>
            </a:r>
            <a:r>
              <a:rPr b="1"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core practice</a:t>
            </a:r>
            <a:r>
              <a:rPr lang="en" sz="11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, focusing on open innovation, CPFR, and focusing on process improvement that ensure supply chain agility and faster response time</a:t>
            </a:r>
            <a:endParaRPr sz="11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7361" y="3893650"/>
            <a:ext cx="1590524" cy="69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/>
          <p:nvPr>
            <p:ph type="title"/>
          </p:nvPr>
        </p:nvSpPr>
        <p:spPr>
          <a:xfrm>
            <a:off x="490250" y="526350"/>
            <a:ext cx="8007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THANK YOU!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solidFill>
                  <a:schemeClr val="lt1"/>
                </a:solidFill>
              </a:rPr>
              <a:t>‹#›</a:t>
            </a:fld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49825" y="53850"/>
            <a:ext cx="91440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/>
            </a:pPr>
            <a:r>
              <a:rPr lang="en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68" name="Google Shape;68;p14"/>
          <p:cNvSpPr txBox="1"/>
          <p:nvPr/>
        </p:nvSpPr>
        <p:spPr>
          <a:xfrm>
            <a:off x="5130012" y="4286051"/>
            <a:ext cx="2874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Gennaro Cuofano, 2022. </a:t>
            </a:r>
            <a:endParaRPr sz="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8366" y="1019000"/>
            <a:ext cx="5152809" cy="335586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idx="4294967295" type="body"/>
          </p:nvPr>
        </p:nvSpPr>
        <p:spPr>
          <a:xfrm>
            <a:off x="211200" y="989700"/>
            <a:ext cx="3366300" cy="40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IBM established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in 1911 in Endicott, NY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Multinational corporation leader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in hardware, software, infrastructure &amp; consultancy services in B2C/B2B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Still, one of the </a:t>
            </a: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biggest employers in the world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, with &gt; 200,000 employees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Generated </a:t>
            </a: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$57.4 billion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in </a:t>
            </a: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revenue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$12.8 billion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in </a:t>
            </a: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cash from operations</a:t>
            </a:r>
            <a:endParaRPr b="1"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1" name="Google Shape;71;p14"/>
          <p:cNvCxnSpPr/>
          <p:nvPr/>
        </p:nvCxnSpPr>
        <p:spPr>
          <a:xfrm flipH="1" rot="10800000">
            <a:off x="166450" y="599300"/>
            <a:ext cx="8680800" cy="58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40775" y="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00"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" sz="3900">
                <a:latin typeface="Arial"/>
                <a:ea typeface="Arial"/>
                <a:cs typeface="Arial"/>
                <a:sym typeface="Arial"/>
              </a:rPr>
              <a:t>2. Problem</a:t>
            </a:r>
            <a:endParaRPr sz="39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5"/>
          <p:cNvSpPr txBox="1"/>
          <p:nvPr>
            <p:ph idx="2" type="body"/>
          </p:nvPr>
        </p:nvSpPr>
        <p:spPr>
          <a:xfrm>
            <a:off x="4964475" y="11569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Due to this it is facing challenges in </a:t>
            </a:r>
            <a:r>
              <a:rPr b="1" lang="en" sz="1200">
                <a:latin typeface="Arial"/>
                <a:ea typeface="Arial"/>
                <a:cs typeface="Arial"/>
                <a:sym typeface="Arial"/>
              </a:rPr>
              <a:t>HR and Consultancy Services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along with Cloud products. It is essential to analyze this problem w.r.t the following: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Services and process strategy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LEAN Management and Agile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HR Management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Supply Chain and Sustainability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solidFill>
                  <a:schemeClr val="lt1"/>
                </a:solidFill>
              </a:rPr>
              <a:t>‹#›</a:t>
            </a:fld>
            <a:endParaRPr b="1">
              <a:solidFill>
                <a:schemeClr val="lt1"/>
              </a:solidFill>
            </a:endParaRPr>
          </a:p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298825" y="1784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71041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Although 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IBM is a leading global company in hardware and software services the management at IBM opts to have a </a:t>
            </a: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decentralized structure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across its many international branches &amp; departments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p15"/>
          <p:cNvCxnSpPr/>
          <p:nvPr/>
        </p:nvCxnSpPr>
        <p:spPr>
          <a:xfrm flipH="1" rot="10800000">
            <a:off x="457750" y="1514900"/>
            <a:ext cx="3811800" cy="16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111325" y="-11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en" sz="2300">
                <a:latin typeface="Arial"/>
                <a:ea typeface="Arial"/>
                <a:cs typeface="Arial"/>
                <a:sym typeface="Arial"/>
              </a:rPr>
              <a:t>Service &amp; Process Strategy: </a:t>
            </a:r>
            <a:r>
              <a:rPr lang="en"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638325"/>
            <a:ext cx="5064900" cy="42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IBM platforms &amp; products are focused on providing solutions for different processes &amp; industry.  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IBM has changed its business over the last century, one feature has remained constant: its innovation-focused business approach. AI and the cloud are prevalent in today's digital world. IBM's corporate plan to dominate in the hybrid cloud and AI.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1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1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olutions:</a:t>
            </a:r>
            <a:r>
              <a:rPr b="1" lang="en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Accelerating Digital Transformation</a:t>
            </a:r>
            <a:r>
              <a:rPr lang="en" sz="11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  - Includes of managing </a:t>
            </a:r>
            <a:endParaRPr sz="11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heterogeneous Information Technology Environment, data insights, </a:t>
            </a:r>
            <a:endParaRPr sz="11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competitive operations, addressing cyber crime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Differentiated Architecture for Business Innovation</a:t>
            </a:r>
            <a:r>
              <a:rPr lang="en" sz="11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 - Modernize the </a:t>
            </a:r>
            <a:endParaRPr sz="11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hybrid cloud, automate end to end pipelines and bridge clients with </a:t>
            </a:r>
            <a:endParaRPr sz="11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sustainability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b="1"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b="1"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9750" y="689475"/>
            <a:ext cx="3297975" cy="198350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9750" y="2836963"/>
            <a:ext cx="3297975" cy="1687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0" name="Google Shape;90;p16"/>
          <p:cNvSpPr txBox="1"/>
          <p:nvPr/>
        </p:nvSpPr>
        <p:spPr>
          <a:xfrm>
            <a:off x="5641288" y="2600862"/>
            <a:ext cx="2874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IBM - Institute for Business Value</a:t>
            </a:r>
            <a:endParaRPr sz="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5641288" y="4426685"/>
            <a:ext cx="2874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IBM Servers (Twitter)</a:t>
            </a:r>
            <a:endParaRPr sz="7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92" name="Google Shape;92;p16"/>
          <p:cNvCxnSpPr/>
          <p:nvPr/>
        </p:nvCxnSpPr>
        <p:spPr>
          <a:xfrm flipH="1" rot="10800000">
            <a:off x="174775" y="469388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88582" y="142294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3.1</a:t>
            </a:r>
            <a:r>
              <a:rPr lang="en" sz="2100">
                <a:latin typeface="Arial"/>
                <a:ea typeface="Arial"/>
                <a:cs typeface="Arial"/>
                <a:sym typeface="Arial"/>
              </a:rPr>
              <a:t>Service &amp; Process Strategy:</a:t>
            </a: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Job Shop and Mass Customization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230050" y="682475"/>
            <a:ext cx="3590100" cy="40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Higher variety, complexity, skill level and scheduling complexity but lower volume and fixed costs. IBM’s Job Shop is able to handle any kind of volume and costs: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Process-focused, product-focused and make to stock type of Job shop.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At micro-level there are many sub-services in these domains 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Challenges of this model: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Application Dependency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Cloud First Initiatives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Data Center Expenses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Hardware Refresh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Skillset Dependency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4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0150" y="765700"/>
            <a:ext cx="5226551" cy="39230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1" name="Google Shape;101;p17"/>
          <p:cNvSpPr txBox="1"/>
          <p:nvPr/>
        </p:nvSpPr>
        <p:spPr>
          <a:xfrm>
            <a:off x="5062365" y="4604815"/>
            <a:ext cx="2874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Times New Roman"/>
                <a:ea typeface="Times New Roman"/>
                <a:cs typeface="Times New Roman"/>
                <a:sym typeface="Times New Roman"/>
              </a:rPr>
              <a:t>Source: IBM UK &amp; Ireland</a:t>
            </a:r>
            <a:endParaRPr sz="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2" name="Google Shape;102;p17"/>
          <p:cNvCxnSpPr/>
          <p:nvPr/>
        </p:nvCxnSpPr>
        <p:spPr>
          <a:xfrm flipH="1" rot="10800000">
            <a:off x="174775" y="565875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106334" y="8587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3.2 </a:t>
            </a:r>
            <a:r>
              <a:rPr lang="en" sz="2100">
                <a:latin typeface="Arial"/>
                <a:ea typeface="Arial"/>
                <a:cs typeface="Arial"/>
                <a:sym typeface="Arial"/>
              </a:rPr>
              <a:t>Service &amp; Process Strategy</a:t>
            </a:r>
            <a:r>
              <a:rPr lang="en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Solutions &amp; Recommendations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221125" y="797150"/>
            <a:ext cx="4382400" cy="3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IBM Data Centers in Dallas, Melbourne and Seattle closed down (</a:t>
            </a: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upgrading &amp; modernization costly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b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Cloud approach instead of Data centers:</a:t>
            </a:r>
            <a:b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AutoNum type="alphaUcPeriod"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artners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want to understand more of business impact and methodology of Transformation</a:t>
            </a:r>
            <a:b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AutoNum type="alphaUcPeriod"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 top of that they need more system administrators who understand this work</a:t>
            </a:r>
            <a:b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IBM is innovative company and has pivoted successfully many times in past, a lot services are not doing well. (</a:t>
            </a: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3% decline IBM Infrastructure in 2022, according to Annual Report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716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Strategy should be between </a:t>
            </a:r>
            <a:r>
              <a:rPr b="1"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Job Shop and Mass Customization</a:t>
            </a:r>
            <a:r>
              <a:rPr lang="en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 This way it can concentrate on being flexible and differentiated at the same time 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2800" y="1050338"/>
            <a:ext cx="3966674" cy="304282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1" name="Google Shape;111;p18"/>
          <p:cNvSpPr txBox="1"/>
          <p:nvPr/>
        </p:nvSpPr>
        <p:spPr>
          <a:xfrm>
            <a:off x="5623100" y="4016943"/>
            <a:ext cx="2874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IBM Cloud - Seeking Alpha</a:t>
            </a:r>
            <a:endParaRPr sz="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2" name="Google Shape;112;p18"/>
          <p:cNvCxnSpPr/>
          <p:nvPr/>
        </p:nvCxnSpPr>
        <p:spPr>
          <a:xfrm flipH="1" rot="10800000">
            <a:off x="174775" y="565875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156963" y="153379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lang="en" sz="2300">
                <a:latin typeface="Arial"/>
                <a:ea typeface="Arial"/>
                <a:cs typeface="Arial"/>
                <a:sym typeface="Arial"/>
              </a:rPr>
              <a:t>LEAN Management &amp; Agile: </a:t>
            </a:r>
            <a:r>
              <a:rPr lang="en"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11700" y="843575"/>
            <a:ext cx="4865100" cy="39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IBM® Global Technology Services® / Agile for Services (AFS):</a:t>
            </a:r>
            <a:r>
              <a:rPr b="1"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b="1" sz="1200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-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Continuous</a:t>
            </a: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Service Improvement (DevOps Backbone). (</a:t>
            </a:r>
            <a:r>
              <a:rPr b="1" i="1"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Kaizen</a:t>
            </a: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-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Fit-for-use framework not one-size-fits-all (</a:t>
            </a:r>
            <a:r>
              <a:rPr b="1" i="1"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Poka-yoke</a:t>
            </a: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).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-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AI &amp; Data-driven to allow client co-creation (Prioritization of technology)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-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Empower Employees: </a:t>
            </a:r>
            <a:r>
              <a:rPr b="1"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Lean Engineers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70"/>
              <a:buFont typeface="Arial"/>
              <a:buNone/>
            </a:pPr>
            <a:r>
              <a:rPr b="1" lang="en" sz="12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IBM® Global Business Services® / Simpler®: </a:t>
            </a:r>
            <a:endParaRPr b="1" sz="1200">
              <a:solidFill>
                <a:schemeClr val="dk2"/>
              </a:solidFill>
              <a:highlight>
                <a:srgbClr val="D9D2E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-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LEAN + Six Sigma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2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Issues:</a:t>
            </a:r>
            <a:r>
              <a:rPr lang="en" sz="1200">
                <a:solidFill>
                  <a:schemeClr val="dk2"/>
                </a:solidFill>
                <a:highlight>
                  <a:srgbClr val="D9D2E9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chemeClr val="dk2"/>
              </a:solidFill>
              <a:highlight>
                <a:srgbClr val="D9D2E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-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70% Velocity Improvement responses for customer services. 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-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According to report, </a:t>
            </a:r>
            <a:r>
              <a:rPr b="1"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only 34%</a:t>
            </a: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of IBM’s process apply Agile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-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Simpler®</a:t>
            </a: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Consulting acts </a:t>
            </a:r>
            <a:r>
              <a:rPr lang="en" sz="1200" u="sng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completely independent</a:t>
            </a: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to the Agile Team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-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 ambassadors of different Agile Teams across several countries in IBM</a:t>
            </a:r>
            <a:endParaRPr sz="1200">
              <a:solidFill>
                <a:schemeClr val="dk2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656" y="1098375"/>
            <a:ext cx="1920325" cy="44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3925" y="1881549"/>
            <a:ext cx="3303126" cy="50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7276" y="2415649"/>
            <a:ext cx="1722751" cy="3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5904488" y="2729015"/>
            <a:ext cx="2874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IBM - Josh Bersin Academy - HR Management</a:t>
            </a:r>
            <a:endParaRPr sz="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33923" y="3661300"/>
            <a:ext cx="3489451" cy="68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/>
          <p:nvPr/>
        </p:nvSpPr>
        <p:spPr>
          <a:xfrm>
            <a:off x="8240975" y="3661300"/>
            <a:ext cx="782400" cy="689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0000"/>
              </a:highlight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5904500" y="4261337"/>
            <a:ext cx="2874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</a:t>
            </a:r>
            <a:r>
              <a:rPr lang="en" sz="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https://www.ibm.com/ibm/devops/us/en/agile/</a:t>
            </a:r>
            <a:endParaRPr sz="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7" name="Google Shape;127;p19"/>
          <p:cNvCxnSpPr/>
          <p:nvPr/>
        </p:nvCxnSpPr>
        <p:spPr>
          <a:xfrm flipH="1" rot="10800000">
            <a:off x="174775" y="565875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193170" y="111627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4.1 </a:t>
            </a:r>
            <a:r>
              <a:rPr lang="en" sz="2300">
                <a:latin typeface="Arial"/>
                <a:ea typeface="Arial"/>
                <a:cs typeface="Arial"/>
                <a:sym typeface="Arial"/>
              </a:rPr>
              <a:t>LEAN Management: </a:t>
            </a:r>
            <a:r>
              <a:rPr lang="en"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Recommendations</a:t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11700" y="818225"/>
            <a:ext cx="5026500" cy="420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calable solution</a:t>
            </a:r>
            <a: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 to communicate several IBM subordinates (cultural clashes &amp; paradigm shifts)</a:t>
            </a:r>
            <a:b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LEAN implementation is the adoption of the </a:t>
            </a:r>
            <a:r>
              <a:rPr b="1"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Simpler</a:t>
            </a:r>
            <a:r>
              <a:rPr b="1" lang="en" sz="1400">
                <a:solidFill>
                  <a:srgbClr val="32323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®</a:t>
            </a:r>
            <a:r>
              <a:rPr b="1"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 tool across IBM</a:t>
            </a:r>
            <a:b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Implement Agile in and Disruptive Technologies (R&amp;D)</a:t>
            </a:r>
            <a:b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Data about impact of Agile adoption should be </a:t>
            </a:r>
            <a:r>
              <a:rPr b="1"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transparent</a:t>
            </a:r>
            <a: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16161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IBM should execute an </a:t>
            </a:r>
            <a:r>
              <a:rPr b="1"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adjustment version of Scrum of Scrums</a:t>
            </a:r>
            <a: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 following the LEAN principles</a:t>
            </a:r>
            <a:b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In 2021, </a:t>
            </a:r>
            <a:r>
              <a:rPr b="1"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IBM Consulting were up 8% by revenue </a:t>
            </a:r>
            <a:r>
              <a:rPr lang="en" sz="1400">
                <a:solidFill>
                  <a:srgbClr val="161616"/>
                </a:solidFill>
                <a:latin typeface="Arial"/>
                <a:ea typeface="Arial"/>
                <a:cs typeface="Arial"/>
                <a:sym typeface="Arial"/>
              </a:rPr>
              <a:t>in constant currency.</a:t>
            </a:r>
            <a:endParaRPr sz="1400">
              <a:solidFill>
                <a:srgbClr val="16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4275" y="3032655"/>
            <a:ext cx="2533800" cy="1842425"/>
          </a:xfrm>
          <a:prstGeom prst="rect">
            <a:avLst/>
          </a:prstGeom>
          <a:noFill/>
          <a:ln cap="flat" cmpd="sng" w="9525">
            <a:solidFill>
              <a:srgbClr val="11111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5" name="Google Shape;135;p20"/>
          <p:cNvSpPr txBox="1"/>
          <p:nvPr/>
        </p:nvSpPr>
        <p:spPr>
          <a:xfrm>
            <a:off x="5623725" y="4808685"/>
            <a:ext cx="2874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Agilest.org</a:t>
            </a:r>
            <a:endParaRPr sz="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4275" y="801614"/>
            <a:ext cx="2533801" cy="1882482"/>
          </a:xfrm>
          <a:prstGeom prst="rect">
            <a:avLst/>
          </a:prstGeom>
          <a:noFill/>
          <a:ln cap="flat" cmpd="sng" w="9525">
            <a:solidFill>
              <a:srgbClr val="11111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8" name="Google Shape;138;p20"/>
          <p:cNvSpPr txBox="1"/>
          <p:nvPr/>
        </p:nvSpPr>
        <p:spPr>
          <a:xfrm>
            <a:off x="5693775" y="2684089"/>
            <a:ext cx="287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ScrumBan in IBM Studios Singapore</a:t>
            </a:r>
            <a:endParaRPr sz="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IBM’s Agile Transformation -Scrum Alliance</a:t>
            </a:r>
            <a:endParaRPr sz="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9" name="Google Shape;139;p20"/>
          <p:cNvCxnSpPr/>
          <p:nvPr/>
        </p:nvCxnSpPr>
        <p:spPr>
          <a:xfrm flipH="1" rot="10800000">
            <a:off x="174775" y="543609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idx="4294967295" type="title"/>
          </p:nvPr>
        </p:nvSpPr>
        <p:spPr>
          <a:xfrm>
            <a:off x="157525" y="29768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5. </a:t>
            </a:r>
            <a:r>
              <a:rPr lang="en" sz="2300">
                <a:latin typeface="Arial"/>
                <a:ea typeface="Arial"/>
                <a:cs typeface="Arial"/>
                <a:sym typeface="Arial"/>
              </a:rPr>
              <a:t>HR Management: </a:t>
            </a:r>
            <a:r>
              <a:rPr lang="en"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  <a:endParaRPr sz="2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223428" y="897473"/>
            <a:ext cx="5773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21"/>
          <p:cNvSpPr txBox="1"/>
          <p:nvPr/>
        </p:nvSpPr>
        <p:spPr>
          <a:xfrm>
            <a:off x="309006" y="699766"/>
            <a:ext cx="4263000" cy="18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D9D2E9"/>
                </a:highlight>
              </a:rPr>
              <a:t>   </a:t>
            </a:r>
            <a:r>
              <a:rPr b="1" lang="en" sz="1300">
                <a:highlight>
                  <a:srgbClr val="D9D2E9"/>
                </a:highlight>
              </a:rPr>
              <a:t>Key issues within IBM HR department:-</a:t>
            </a:r>
            <a:endParaRPr b="1" sz="1300">
              <a:highlight>
                <a:srgbClr val="D9D2E9"/>
              </a:highlight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 major organisational disconnect between top level executives and employees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Lack of skilled personnel 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Underpaid and unappreciated employees 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Job cuts and layoffs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Lack of adequate leadership</a:t>
            </a:r>
            <a:r>
              <a:rPr lang="en" sz="1200"/>
              <a:t> 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Inefficient employee performance management</a:t>
            </a:r>
            <a:endParaRPr sz="1200"/>
          </a:p>
        </p:txBody>
      </p:sp>
      <p:sp>
        <p:nvSpPr>
          <p:cNvPr id="147" name="Google Shape;147;p21"/>
          <p:cNvSpPr txBox="1"/>
          <p:nvPr/>
        </p:nvSpPr>
        <p:spPr>
          <a:xfrm>
            <a:off x="2954575" y="4774200"/>
            <a:ext cx="5076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Source-</a:t>
            </a:r>
            <a:r>
              <a:rPr lang="en" sz="6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https://www.workhuman.com/blog/driving-a-cultural-transformation-ibm-s-performance-development-journey/</a:t>
            </a:r>
            <a:endParaRPr sz="6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https://www.statista.com/statistics/265007/number-of-employees-at-ibm-since-2000/</a:t>
            </a:r>
            <a:endParaRPr sz="6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345856" y="2744185"/>
            <a:ext cx="434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D9D2E9"/>
                </a:highlight>
              </a:rPr>
              <a:t>Restructure the performance </a:t>
            </a:r>
            <a:r>
              <a:rPr b="1" lang="en">
                <a:highlight>
                  <a:srgbClr val="D9D2E9"/>
                </a:highlight>
              </a:rPr>
              <a:t>appraisal</a:t>
            </a:r>
            <a:r>
              <a:rPr b="1" lang="en">
                <a:highlight>
                  <a:srgbClr val="D9D2E9"/>
                </a:highlight>
              </a:rPr>
              <a:t> system?</a:t>
            </a:r>
            <a:endParaRPr b="1">
              <a:highlight>
                <a:srgbClr val="D9D2E9"/>
              </a:highlight>
            </a:endParaRPr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6474" y="3144373"/>
            <a:ext cx="1386631" cy="130958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1"/>
          <p:cNvSpPr txBox="1"/>
          <p:nvPr/>
        </p:nvSpPr>
        <p:spPr>
          <a:xfrm>
            <a:off x="577679" y="3144385"/>
            <a:ext cx="23769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 survey of more than 50,000 IBM employees was conducted and reports suggest that 87% of employees feel the work measurement strategy is inefficient</a:t>
            </a:r>
            <a:endParaRPr sz="1200"/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8197" y="1131588"/>
            <a:ext cx="3799573" cy="23838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2" name="Google Shape;152;p21"/>
          <p:cNvSpPr txBox="1"/>
          <p:nvPr/>
        </p:nvSpPr>
        <p:spPr>
          <a:xfrm>
            <a:off x="5126850" y="653175"/>
            <a:ext cx="4017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D9D2E9"/>
                </a:highlight>
              </a:rPr>
              <a:t>Is Big Blue still one of the largest IT employer in the world?</a:t>
            </a:r>
            <a:endParaRPr b="1" sz="1200">
              <a:highlight>
                <a:srgbClr val="D9D2E9"/>
              </a:highlight>
            </a:endParaRPr>
          </a:p>
        </p:txBody>
      </p:sp>
      <p:sp>
        <p:nvSpPr>
          <p:cNvPr id="153" name="Google Shape;153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4" name="Google Shape;154;p21"/>
          <p:cNvCxnSpPr/>
          <p:nvPr/>
        </p:nvCxnSpPr>
        <p:spPr>
          <a:xfrm flipH="1" rot="10800000">
            <a:off x="174775" y="476810"/>
            <a:ext cx="8763900" cy="4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21"/>
          <p:cNvSpPr txBox="1"/>
          <p:nvPr/>
        </p:nvSpPr>
        <p:spPr>
          <a:xfrm>
            <a:off x="5176488" y="3645400"/>
            <a:ext cx="378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highlight>
                  <a:srgbClr val="D9D2E9"/>
                </a:highlight>
              </a:rPr>
              <a:t>Job cuts and layoffs has resulted in significant workforce reduction at IBM</a:t>
            </a:r>
            <a:endParaRPr sz="1500">
              <a:solidFill>
                <a:schemeClr val="dk1"/>
              </a:solidFill>
              <a:highlight>
                <a:srgbClr val="D9D2E9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